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5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5" r:id="rId10"/>
    <p:sldId id="262" r:id="rId1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2376CBD-11FC-4D24-9FF9-66120245B195}" v="1315" dt="2021-11-16T20:56:45.01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2" autoAdjust="0"/>
    <p:restoredTop sz="94660"/>
  </p:normalViewPr>
  <p:slideViewPr>
    <p:cSldViewPr snapToGrid="0">
      <p:cViewPr varScale="1">
        <p:scale>
          <a:sx n="89" d="100"/>
          <a:sy n="89" d="100"/>
        </p:scale>
        <p:origin x="8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11/16/2021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3243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8891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34447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51302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81503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686207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dirty="0"/>
              <a:t>Click to edit Master title style</a:t>
            </a:r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24516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55618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86478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47F38-B617-4D2F-AE0A-013F0C4D2C57}" type="datetimeFigureOut">
              <a:rPr lang="en-US" dirty="0"/>
              <a:t>11/16/2021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70441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86766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dirty="0"/>
              <a:t>11/16/2021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54829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11/16/2021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5718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11/16/2021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94789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11/16/2021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15765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81474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14828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9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11/16/2021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77820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60" r:id="rId5"/>
    <p:sldLayoutId id="2147483761" r:id="rId6"/>
    <p:sldLayoutId id="2147483762" r:id="rId7"/>
    <p:sldLayoutId id="2147483763" r:id="rId8"/>
    <p:sldLayoutId id="2147483764" r:id="rId9"/>
    <p:sldLayoutId id="2147483765" r:id="rId10"/>
    <p:sldLayoutId id="2147483766" r:id="rId11"/>
    <p:sldLayoutId id="2147483767" r:id="rId12"/>
    <p:sldLayoutId id="2147483768" r:id="rId13"/>
    <p:sldLayoutId id="2147483769" r:id="rId14"/>
    <p:sldLayoutId id="2147483770" r:id="rId15"/>
    <p:sldLayoutId id="2147483771" r:id="rId16"/>
    <p:sldLayoutId id="2147483772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Og5BOUHFM_k?start=327&amp;feature=oembed" TargetMode="External"/><Relationship Id="rId4" Type="http://schemas.openxmlformats.org/officeDocument/2006/relationships/image" Target="../media/image22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Абстрактная женетик Concept">
            <a:extLst>
              <a:ext uri="{FF2B5EF4-FFF2-40B4-BE49-F238E27FC236}">
                <a16:creationId xmlns:a16="http://schemas.microsoft.com/office/drawing/2014/main" id="{B9736B03-FEDA-456F-8866-E7D952801E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459" b="19291"/>
          <a:stretch/>
        </p:blipFill>
        <p:spPr>
          <a:xfrm>
            <a:off x="1" y="10"/>
            <a:ext cx="12191999" cy="6857990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C9D262D4-AE8B-4620-949A-609FC366FC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02616" y="1411015"/>
            <a:ext cx="7808159" cy="4103960"/>
          </a:xfrm>
          <a:prstGeom prst="rect">
            <a:avLst/>
          </a:prstGeom>
          <a:blipFill dpi="0" rotWithShape="1">
            <a:blip r:embed="rId3">
              <a:alphaModFix amt="86000"/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tile tx="0" ty="0" sx="90000" sy="100000" flip="none" algn="ctr"/>
          </a:blipFill>
          <a:ln>
            <a:noFill/>
          </a:ln>
          <a:effectLst>
            <a:outerShdw blurRad="114300" dist="127000" dir="5400000" sx="99000" sy="99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/>
          </a:scene3d>
          <a:sp3d contourW="6350">
            <a:bevelT w="12700" h="0" prst="coolSlant"/>
            <a:contourClr>
              <a:schemeClr val="bg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605853C-E63A-49E2-84A4-4B7DD77A56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28332" y="1540931"/>
            <a:ext cx="7543802" cy="3835401"/>
          </a:xfrm>
          <a:prstGeom prst="rect">
            <a:avLst/>
          </a:prstGeom>
          <a:noFill/>
          <a:ln w="15875"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500549F-5B68-400C-A605-BDF102BDBB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123631"/>
            <a:ext cx="12231160" cy="659658"/>
            <a:chOff x="-16934" y="3123631"/>
            <a:chExt cx="12231160" cy="659658"/>
          </a:xfrm>
        </p:grpSpPr>
        <p:sp>
          <p:nvSpPr>
            <p:cNvPr id="36" name="Rounded Rectangle 17">
              <a:extLst>
                <a:ext uri="{FF2B5EF4-FFF2-40B4-BE49-F238E27FC236}">
                  <a16:creationId xmlns:a16="http://schemas.microsoft.com/office/drawing/2014/main" id="{CE12C213-76C6-4953-849D-69BD0C0740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430976" y="3123631"/>
              <a:ext cx="45720" cy="658368"/>
            </a:xfrm>
            <a:prstGeom prst="roundRect">
              <a:avLst>
                <a:gd name="adj" fmla="val 50000"/>
              </a:avLst>
            </a:prstGeom>
            <a:solidFill>
              <a:schemeClr val="tx2">
                <a:alpha val="55000"/>
              </a:schemeClr>
            </a:solidFill>
            <a:ln w="9525">
              <a:noFill/>
            </a:ln>
            <a:effectLst>
              <a:innerShdw blurRad="114300">
                <a:prstClr val="black">
                  <a:alpha val="48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85D5C439-F0A9-41AB-BF38-FB38EB00B7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5536"/>
              <a:ext cx="2478024" cy="612648"/>
            </a:xfrm>
            <a:prstGeom prst="rect">
              <a:avLst/>
            </a:prstGeom>
          </p:spPr>
        </p:pic>
        <p:sp>
          <p:nvSpPr>
            <p:cNvPr id="38" name="Rounded Rectangle 20">
              <a:extLst>
                <a:ext uri="{FF2B5EF4-FFF2-40B4-BE49-F238E27FC236}">
                  <a16:creationId xmlns:a16="http://schemas.microsoft.com/office/drawing/2014/main" id="{CE714C63-2EB2-4CE0-8982-994E7A37AA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17803" y="3124921"/>
              <a:ext cx="45720" cy="658368"/>
            </a:xfrm>
            <a:prstGeom prst="roundRect">
              <a:avLst>
                <a:gd name="adj" fmla="val 50000"/>
              </a:avLst>
            </a:prstGeom>
            <a:solidFill>
              <a:schemeClr val="tx2">
                <a:alpha val="55000"/>
              </a:schemeClr>
            </a:solidFill>
            <a:ln w="9525">
              <a:noFill/>
            </a:ln>
            <a:effectLst>
              <a:innerShdw blurRad="114300">
                <a:prstClr val="black">
                  <a:alpha val="48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CE568286-7D0B-4E62-BC33-A99A0FD743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5536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Моя школа- </a:t>
            </a:r>
            <a:r>
              <a:rPr lang="ru-RU" dirty="0" err="1"/>
              <a:t>найкраща</a:t>
            </a:r>
            <a:r>
              <a:rPr lang="ru-RU" dirty="0"/>
              <a:t>!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692398" y="3786993"/>
            <a:ext cx="6815669" cy="1320802"/>
          </a:xfr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>
            <a:normAutofit lnSpcReduction="10000"/>
          </a:bodyPr>
          <a:lstStyle/>
          <a:p>
            <a:r>
              <a:rPr lang="ru-RU">
                <a:ea typeface="+mn-lt"/>
                <a:cs typeface="+mn-lt"/>
              </a:rPr>
              <a:t>Підготувала:</a:t>
            </a:r>
            <a:endParaRPr lang="en-US">
              <a:ea typeface="+mn-lt"/>
              <a:cs typeface="+mn-lt"/>
            </a:endParaRPr>
          </a:p>
          <a:p>
            <a:r>
              <a:rPr lang="ru-RU">
                <a:ea typeface="+mn-lt"/>
                <a:cs typeface="+mn-lt"/>
              </a:rPr>
              <a:t>Студентка 1 курсу групи МА</a:t>
            </a:r>
            <a:endParaRPr lang="en-US">
              <a:ea typeface="+mn-lt"/>
              <a:cs typeface="+mn-lt"/>
            </a:endParaRPr>
          </a:p>
          <a:p>
            <a:r>
              <a:rPr lang="ru-RU">
                <a:ea typeface="+mn-lt"/>
                <a:cs typeface="+mn-lt"/>
              </a:rPr>
              <a:t>Гуцол Ірина</a:t>
            </a:r>
            <a:endParaRPr lang="en-US">
              <a:ea typeface="+mn-lt"/>
              <a:cs typeface="+mn-lt"/>
            </a:endParaRPr>
          </a:p>
          <a:p>
            <a:endParaRPr lang="ru-RU" dirty="0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1E22DAF0-5C05-4D01-A6C7-2832665773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8" name="Рисунок 29" descr="Книги со сплошной заливкой">
            <a:extLst>
              <a:ext uri="{FF2B5EF4-FFF2-40B4-BE49-F238E27FC236}">
                <a16:creationId xmlns:a16="http://schemas.microsoft.com/office/drawing/2014/main" id="{4F87551F-E64D-4339-A5B7-A6BE0C0A70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844952" y="1534064"/>
            <a:ext cx="1029418" cy="900022"/>
          </a:xfrm>
          <a:prstGeom prst="rect">
            <a:avLst/>
          </a:prstGeom>
        </p:spPr>
      </p:pic>
      <p:pic>
        <p:nvPicPr>
          <p:cNvPr id="30" name="Рисунок 31" descr="Шарики со сплошной заливкой">
            <a:extLst>
              <a:ext uri="{FF2B5EF4-FFF2-40B4-BE49-F238E27FC236}">
                <a16:creationId xmlns:a16="http://schemas.microsoft.com/office/drawing/2014/main" id="{49FF62D9-4FA2-41CF-BBBA-4917A5BB62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332008" y="3935084"/>
            <a:ext cx="1302588" cy="1302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6515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3E3CED3-8830-45C9-8D6C-F4ECADD4F1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Рисунок 8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CD1AE15B-FD4B-487A-8A34-0DF1D68249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457" y="698229"/>
            <a:ext cx="10923087" cy="546154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6F2D62A-C66C-42DF-8C05-99B0B1A8BE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4611" y="350556"/>
            <a:ext cx="11542779" cy="6156888"/>
          </a:xfrm>
          <a:prstGeom prst="rect">
            <a:avLst/>
          </a:prstGeom>
          <a:noFill/>
          <a:ln w="25400" cap="flat">
            <a:solidFill>
              <a:schemeClr val="accent1"/>
            </a:solidFill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795240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4">
            <a:extLst>
              <a:ext uri="{FF2B5EF4-FFF2-40B4-BE49-F238E27FC236}">
                <a16:creationId xmlns:a16="http://schemas.microsoft.com/office/drawing/2014/main" id="{BBA5492A-C40D-46A1-9685-61F6123FA3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2476" y="919431"/>
            <a:ext cx="3217652" cy="2158041"/>
          </a:xfrm>
          <a:prstGeom prst="rect">
            <a:avLst/>
          </a:prstGeom>
        </p:spPr>
      </p:pic>
      <p:pic>
        <p:nvPicPr>
          <p:cNvPr id="7" name="Рисунок 7" descr="Изображение выглядит как здание, внешний, правительственное здание, многоквартирный дом&#10;&#10;Автоматически созданное описание">
            <a:extLst>
              <a:ext uri="{FF2B5EF4-FFF2-40B4-BE49-F238E27FC236}">
                <a16:creationId xmlns:a16="http://schemas.microsoft.com/office/drawing/2014/main" id="{83DF7793-88A7-41DA-9C78-B07DCD0A09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609" y="634739"/>
            <a:ext cx="7430217" cy="560289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94B30EB-30A1-4D3D-9942-32AEC6206657}"/>
              </a:ext>
            </a:extLst>
          </p:cNvPr>
          <p:cNvSpPr txBox="1"/>
          <p:nvPr/>
        </p:nvSpPr>
        <p:spPr>
          <a:xfrm>
            <a:off x="6579080" y="3344174"/>
            <a:ext cx="5057955" cy="307776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ru-RU" sz="1400" dirty="0"/>
              <a:t>  </a:t>
            </a:r>
            <a:r>
              <a:rPr lang="ru-RU" sz="1400" dirty="0">
                <a:highlight>
                  <a:srgbClr val="C0C0C0"/>
                </a:highlight>
              </a:rPr>
              <a:t> </a:t>
            </a:r>
            <a:r>
              <a:rPr lang="ru-RU" sz="2000">
                <a:highlight>
                  <a:srgbClr val="C0C0C0"/>
                </a:highlight>
              </a:rPr>
              <a:t> В народі кажуть: "Без верби і калини нема України", а </a:t>
            </a:r>
            <a:r>
              <a:rPr lang="ru-RU" sz="2000" dirty="0">
                <a:highlight>
                  <a:srgbClr val="C0C0C0"/>
                </a:highlight>
              </a:rPr>
              <a:t>мене - без моєї рідної школи. Ніхто з нас навіть не задумувався, що саме тут проходить найкращий період у житті -дитинство та юність.</a:t>
            </a:r>
            <a:endParaRPr lang="ru-RU" sz="1600">
              <a:highlight>
                <a:srgbClr val="C0C0C0"/>
              </a:highlight>
            </a:endParaRPr>
          </a:p>
          <a:p>
            <a:pPr algn="just"/>
            <a:r>
              <a:rPr lang="ru-RU" sz="2000">
                <a:highlight>
                  <a:srgbClr val="C0C0C0"/>
                </a:highlight>
              </a:rPr>
              <a:t>      Школа була для мене другим домом.Там я навчилася не тільки читати, писати, а й дружити, радіти та перемагати. І саме головне - тут я стала освідченою людиною.</a:t>
            </a:r>
            <a:endParaRPr lang="ru-RU" sz="2000" dirty="0">
              <a:highlight>
                <a:srgbClr val="C0C0C0"/>
              </a:highlight>
            </a:endParaRPr>
          </a:p>
          <a:p>
            <a:r>
              <a:rPr lang="ru-RU" sz="1400" dirty="0"/>
              <a:t>   </a:t>
            </a:r>
          </a:p>
        </p:txBody>
      </p:sp>
    </p:spTree>
    <p:extLst>
      <p:ext uri="{BB962C8B-B14F-4D97-AF65-F5344CB8AC3E}">
        <p14:creationId xmlns:p14="http://schemas.microsoft.com/office/powerpoint/2010/main" val="3309970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2" descr="Изображение выглядит как внешний, здание, небо, дерево&#10;&#10;Автоматически созданное описание">
            <a:extLst>
              <a:ext uri="{FF2B5EF4-FFF2-40B4-BE49-F238E27FC236}">
                <a16:creationId xmlns:a16="http://schemas.microsoft.com/office/drawing/2014/main" id="{2E2F3FB2-2FD5-4FA4-BDE4-B03DFB0FD9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784" y="673041"/>
            <a:ext cx="4521678" cy="2880863"/>
          </a:xfrm>
          <a:prstGeom prst="rect">
            <a:avLst/>
          </a:prstGeom>
        </p:spPr>
      </p:pic>
      <p:pic>
        <p:nvPicPr>
          <p:cNvPr id="5" name="Рисунок 5" descr="Изображение выглядит как трава, внешний, небо, здание&#10;&#10;Автоматически созданное описание">
            <a:extLst>
              <a:ext uri="{FF2B5EF4-FFF2-40B4-BE49-F238E27FC236}">
                <a16:creationId xmlns:a16="http://schemas.microsoft.com/office/drawing/2014/main" id="{2CC8A7F0-8A55-4DDE-9950-A6CE538877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3727" y="677533"/>
            <a:ext cx="4909867" cy="2929386"/>
          </a:xfrm>
          <a:prstGeom prst="rect">
            <a:avLst/>
          </a:prstGeom>
        </p:spPr>
      </p:pic>
      <p:pic>
        <p:nvPicPr>
          <p:cNvPr id="3" name="Рисунок 3" descr="Изображение выглядит как здание, внешний, многоквартирный дом&#10;&#10;Автоматически созданное описание">
            <a:extLst>
              <a:ext uri="{FF2B5EF4-FFF2-40B4-BE49-F238E27FC236}">
                <a16:creationId xmlns:a16="http://schemas.microsoft.com/office/drawing/2014/main" id="{C9A9223E-DD05-479D-9AA8-31B1C6C73F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255" y="3987832"/>
            <a:ext cx="4521679" cy="2376037"/>
          </a:xfrm>
          <a:prstGeom prst="rect">
            <a:avLst/>
          </a:prstGeom>
        </p:spPr>
      </p:pic>
      <p:pic>
        <p:nvPicPr>
          <p:cNvPr id="7" name="Рисунок 7" descr="Изображение выглядит как здание, внешний, многоквартирный дом, окно&#10;&#10;Автоматически созданное описание">
            <a:extLst>
              <a:ext uri="{FF2B5EF4-FFF2-40B4-BE49-F238E27FC236}">
                <a16:creationId xmlns:a16="http://schemas.microsoft.com/office/drawing/2014/main" id="{811F6AD3-F684-49CD-9D23-D9370552C4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7796" y="3670112"/>
            <a:ext cx="4827916" cy="2551399"/>
          </a:xfrm>
          <a:prstGeom prst="rect">
            <a:avLst/>
          </a:prstGeom>
        </p:spPr>
      </p:pic>
      <p:pic>
        <p:nvPicPr>
          <p:cNvPr id="6" name="Рисунок 6" descr="Изображение выглядит как трава, небо, внешний, здание&#10;&#10;Автоматически созданное описание">
            <a:extLst>
              <a:ext uri="{FF2B5EF4-FFF2-40B4-BE49-F238E27FC236}">
                <a16:creationId xmlns:a16="http://schemas.microsoft.com/office/drawing/2014/main" id="{2D7914E8-534C-4A16-842B-EFCA27E944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34519" y="1780096"/>
            <a:ext cx="3932207" cy="2938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486302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2" descr="Изображение выглядит как игрушка&#10;&#10;Автоматически созданное описание">
            <a:extLst>
              <a:ext uri="{FF2B5EF4-FFF2-40B4-BE49-F238E27FC236}">
                <a16:creationId xmlns:a16="http://schemas.microsoft.com/office/drawing/2014/main" id="{8CB15062-39BA-44B2-8E9A-EA267CEE12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7004" y="2872597"/>
            <a:ext cx="6179388" cy="309688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9BAC44D-5C97-49CC-AF89-208B6CD03927}"/>
              </a:ext>
            </a:extLst>
          </p:cNvPr>
          <p:cNvSpPr txBox="1"/>
          <p:nvPr/>
        </p:nvSpPr>
        <p:spPr>
          <a:xfrm>
            <a:off x="468702" y="598099"/>
            <a:ext cx="11067690" cy="206210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 dirty="0">
                <a:solidFill>
                  <a:srgbClr val="002060"/>
                </a:solidFill>
              </a:rPr>
              <a:t>В 1989році розпочалось будівництво нової школи 5 березня 1991 року школа гостинно відкрила свої двері перед учнями. Це був найрадісніший день у житті не </a:t>
            </a:r>
            <a:r>
              <a:rPr lang="en-US" sz="3200">
                <a:solidFill>
                  <a:srgbClr val="002060"/>
                </a:solidFill>
              </a:rPr>
              <a:t>тільки школярів, а й всієї громадськості міста.</a:t>
            </a:r>
            <a:endParaRPr lang="en-US" sz="3200" dirty="0">
              <a:solidFill>
                <a:srgbClr val="002060"/>
              </a:solidFill>
            </a:endParaRPr>
          </a:p>
        </p:txBody>
      </p:sp>
      <p:pic>
        <p:nvPicPr>
          <p:cNvPr id="5" name="Рисунок 5" descr="Изображение выглядит как трава, внешний, дерево, растение&#10;&#10;Автоматически созданное описание">
            <a:extLst>
              <a:ext uri="{FF2B5EF4-FFF2-40B4-BE49-F238E27FC236}">
                <a16:creationId xmlns:a16="http://schemas.microsoft.com/office/drawing/2014/main" id="{79A34CD9-4A13-4EBA-860B-37C22611F9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180" y="2657116"/>
            <a:ext cx="4521678" cy="3369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940287"/>
      </p:ext>
    </p:extLst>
  </p:cSld>
  <p:clrMapOvr>
    <a:masterClrMapping/>
  </p:clrMapOvr>
  <p:transition spd="slow">
    <p:randomBar dir="vert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3E3CED3-8830-45C9-8D6C-F4ECADD4F1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13C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Рисунок 2">
            <a:hlinkClick r:id="" action="ppaction://media"/>
            <a:extLst>
              <a:ext uri="{FF2B5EF4-FFF2-40B4-BE49-F238E27FC236}">
                <a16:creationId xmlns:a16="http://schemas.microsoft.com/office/drawing/2014/main" id="{65CAD4DE-2A67-4E0F-A7DB-A3CCE7A1D18B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515248" y="364870"/>
            <a:ext cx="11161501" cy="607075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6F2D62A-C66C-42DF-8C05-99B0B1A8BE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4611" y="350556"/>
            <a:ext cx="11542779" cy="6156888"/>
          </a:xfrm>
          <a:prstGeom prst="rect">
            <a:avLst/>
          </a:prstGeom>
          <a:noFill/>
          <a:ln w="25400" cap="flat">
            <a:solidFill>
              <a:srgbClr val="526E8E"/>
            </a:solidFill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F17253-621F-405A-B48D-95A7BA45BB73}"/>
              </a:ext>
            </a:extLst>
          </p:cNvPr>
          <p:cNvSpPr txBox="1"/>
          <p:nvPr/>
        </p:nvSpPr>
        <p:spPr>
          <a:xfrm>
            <a:off x="1618891" y="497457"/>
            <a:ext cx="8954218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highlight>
                  <a:srgbClr val="800000"/>
                </a:highlight>
              </a:rPr>
              <a:t>Мені здалось, що вставляти відео про школу буде не зовсім цікаво, тому вставила нарізки </a:t>
            </a:r>
            <a:r>
              <a:rPr lang="ru-RU">
                <a:solidFill>
                  <a:schemeClr val="bg1"/>
                </a:solidFill>
                <a:highlight>
                  <a:srgbClr val="800000"/>
                </a:highlight>
              </a:rPr>
              <a:t>відео нашого класу, випуск та </a:t>
            </a:r>
            <a:r>
              <a:rPr lang="ru-RU" dirty="0">
                <a:solidFill>
                  <a:schemeClr val="bg1"/>
                </a:solidFill>
                <a:highlight>
                  <a:srgbClr val="800000"/>
                </a:highlight>
              </a:rPr>
              <a:t>інтерв'ю вчителів))</a:t>
            </a:r>
          </a:p>
        </p:txBody>
      </p:sp>
    </p:spTree>
    <p:extLst>
      <p:ext uri="{BB962C8B-B14F-4D97-AF65-F5344CB8AC3E}">
        <p14:creationId xmlns:p14="http://schemas.microsoft.com/office/powerpoint/2010/main" val="2706528012"/>
      </p:ext>
    </p:extLst>
  </p:cSld>
  <p:clrMapOvr>
    <a:masterClrMapping/>
  </p:clrMapOvr>
  <p:transition spd="slow">
    <p:cover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 descr="Изображение выглядит как текст, элементы, несколько&#10;&#10;Автоматически созданное описание">
            <a:extLst>
              <a:ext uri="{FF2B5EF4-FFF2-40B4-BE49-F238E27FC236}">
                <a16:creationId xmlns:a16="http://schemas.microsoft.com/office/drawing/2014/main" id="{B438CDA2-E1EE-4A93-9013-64C6548418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8980" y="798980"/>
            <a:ext cx="7382772" cy="5384321"/>
          </a:xfrm>
          <a:prstGeom prst="rect">
            <a:avLst/>
          </a:prstGeom>
        </p:spPr>
      </p:pic>
      <p:pic>
        <p:nvPicPr>
          <p:cNvPr id="3" name="Рисунок 3" descr="Изображение выглядит как текст, элементы, несколько&#10;&#10;Автоматически созданное описание">
            <a:extLst>
              <a:ext uri="{FF2B5EF4-FFF2-40B4-BE49-F238E27FC236}">
                <a16:creationId xmlns:a16="http://schemas.microsoft.com/office/drawing/2014/main" id="{0F44F7D1-2C68-47A4-B820-E13D86DB8D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76765" y="679330"/>
            <a:ext cx="8130395" cy="548496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1363239-25A1-4F5A-B6E3-AAF4E0996F17}"/>
              </a:ext>
            </a:extLst>
          </p:cNvPr>
          <p:cNvSpPr txBox="1"/>
          <p:nvPr/>
        </p:nvSpPr>
        <p:spPr>
          <a:xfrm>
            <a:off x="1000665" y="684363"/>
            <a:ext cx="9975010" cy="236988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i="1" dirty="0">
                <a:latin typeface="verdana"/>
                <a:ea typeface="verdana"/>
              </a:rPr>
              <a:t>    </a:t>
            </a:r>
            <a:r>
              <a:rPr lang="en-US" sz="3600" b="1" i="1">
                <a:solidFill>
                  <a:srgbClr val="0070C0"/>
                </a:solidFill>
                <a:highlight>
                  <a:srgbClr val="00FFFF"/>
                </a:highlight>
                <a:latin typeface="verdana"/>
                <a:ea typeface="verdana"/>
              </a:rPr>
              <a:t>Школа нам...</a:t>
            </a:r>
          </a:p>
          <a:p>
            <a:pPr marL="285750" indent="-285750" algn="ctr">
              <a:buFont typeface="Wingdings"/>
              <a:buChar char="ü"/>
            </a:pPr>
            <a:r>
              <a:rPr lang="en-US" sz="2800" i="1">
                <a:highlight>
                  <a:srgbClr val="00FFFF"/>
                </a:highlight>
                <a:latin typeface="verdana"/>
                <a:ea typeface="verdana"/>
              </a:rPr>
              <a:t>Допомагає здобути якісну освіту</a:t>
            </a:r>
            <a:endParaRPr lang="en-US" sz="2800">
              <a:highlight>
                <a:srgbClr val="00FFFF"/>
              </a:highlight>
              <a:latin typeface="Garamond" panose="02020404030301010803"/>
              <a:ea typeface="verdana"/>
            </a:endParaRPr>
          </a:p>
          <a:p>
            <a:pPr marL="285750" indent="-285750" algn="ctr">
              <a:buFont typeface="Wingdings"/>
              <a:buChar char="ü"/>
            </a:pPr>
            <a:r>
              <a:rPr lang="en-US" sz="2800" i="1">
                <a:highlight>
                  <a:srgbClr val="00FFFF"/>
                </a:highlight>
                <a:latin typeface="verdana"/>
                <a:ea typeface="verdana"/>
              </a:rPr>
              <a:t> Розвиває творчі здібності </a:t>
            </a:r>
            <a:endParaRPr lang="en-US" sz="2800">
              <a:highlight>
                <a:srgbClr val="00FFFF"/>
              </a:highlight>
              <a:latin typeface="Garamond" panose="02020404030301010803"/>
              <a:ea typeface="verdana"/>
            </a:endParaRPr>
          </a:p>
          <a:p>
            <a:pPr marL="285750" indent="-285750" algn="ctr">
              <a:buFont typeface="Wingdings"/>
              <a:buChar char="ü"/>
            </a:pPr>
            <a:r>
              <a:rPr lang="en-US" sz="2800" i="1">
                <a:highlight>
                  <a:srgbClr val="00FFFF"/>
                </a:highlight>
                <a:latin typeface="verdana"/>
                <a:ea typeface="verdana"/>
              </a:rPr>
              <a:t>Сприяє формуванню здорового способу життя</a:t>
            </a:r>
            <a:endParaRPr lang="en-US" sz="2800">
              <a:highlight>
                <a:srgbClr val="00FFFF"/>
              </a:highlight>
              <a:latin typeface="Garamond" panose="02020404030301010803"/>
              <a:ea typeface="verdana"/>
            </a:endParaRPr>
          </a:p>
          <a:p>
            <a:pPr marL="285750" indent="-285750" algn="ctr">
              <a:buFont typeface="Wingdings"/>
              <a:buChar char="ü"/>
            </a:pPr>
            <a:r>
              <a:rPr lang="en-US" sz="2800" i="1">
                <a:highlight>
                  <a:srgbClr val="00FFFF"/>
                </a:highlight>
                <a:latin typeface="verdana"/>
                <a:ea typeface="verdana"/>
              </a:rPr>
              <a:t> Гарантує гарний настрій на протязі цілого року</a:t>
            </a:r>
            <a:endParaRPr lang="en-US" sz="2800">
              <a:highlight>
                <a:srgbClr val="00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982613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FB5D1BB-0703-437B-BD1E-1D07F8A273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886586B-3F0F-4593-B272-AE75AD0F09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20DEB59-BF94-41B5-8F16-8B10442EE0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A3BEF6F-FC03-43B1-8D1B-8DA3A360DB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0F49BA32-A501-4C79-9A72-92587AB9EE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83F92AF-2403-4558-B1D7-72130A1E4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0B78BE18-6882-4FAA-BC8C-CA216E963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A34F12D-8C0F-46CA-9F4A-D56193C37E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6138" y="488137"/>
            <a:ext cx="11227442" cy="5883295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114300" dist="127000" dir="4800000" sx="99000" sy="99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aramond" panose="02020404030301010803"/>
              <a:ea typeface="+mn-ea"/>
              <a:cs typeface="+mn-cs"/>
            </a:endParaRPr>
          </a:p>
        </p:txBody>
      </p:sp>
      <p:pic>
        <p:nvPicPr>
          <p:cNvPr id="3" name="Рисунок 3" descr="Изображение выглядит как палатка, наружный объект&#10;&#10;Автоматически созданное описание">
            <a:extLst>
              <a:ext uri="{FF2B5EF4-FFF2-40B4-BE49-F238E27FC236}">
                <a16:creationId xmlns:a16="http://schemas.microsoft.com/office/drawing/2014/main" id="{D3953E13-A8A7-410E-839D-AC61571B69E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25000"/>
          </a:blip>
          <a:srcRect t="21496" r="1" b="1"/>
          <a:stretch/>
        </p:blipFill>
        <p:spPr>
          <a:xfrm>
            <a:off x="486138" y="486568"/>
            <a:ext cx="11227442" cy="5883295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F3838012-22B6-4303-8F29-04E1419B3A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012" y="609600"/>
            <a:ext cx="10972800" cy="5638800"/>
          </a:xfrm>
          <a:prstGeom prst="rect">
            <a:avLst/>
          </a:prstGeom>
          <a:noFill/>
          <a:ln w="15875" cap="flat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B061FF5-9F81-427C-8DA5-3989395517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92351" y="2421466"/>
            <a:ext cx="9407298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03F5A17-2CE9-4ADD-9FAF-C1A0BB39CD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8288" y="3128956"/>
            <a:ext cx="12234672" cy="658368"/>
            <a:chOff x="-18288" y="3128956"/>
            <a:chExt cx="12234672" cy="658368"/>
          </a:xfrm>
        </p:grpSpPr>
        <p:sp useBgFill="1">
          <p:nvSpPr>
            <p:cNvPr id="25" name="Rounded Rectangle 20">
              <a:extLst>
                <a:ext uri="{FF2B5EF4-FFF2-40B4-BE49-F238E27FC236}">
                  <a16:creationId xmlns:a16="http://schemas.microsoft.com/office/drawing/2014/main" id="{4A88F887-B43E-4CD1-BCE2-739013C68D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2303" y="3128956"/>
              <a:ext cx="45720" cy="658368"/>
            </a:xfrm>
            <a:prstGeom prst="roundRect">
              <a:avLst>
                <a:gd name="adj" fmla="val 50000"/>
              </a:avLst>
            </a:prstGeom>
            <a:ln w="9525">
              <a:noFill/>
            </a:ln>
            <a:effectLst>
              <a:innerShdw blurRad="114300">
                <a:prstClr val="black">
                  <a:alpha val="86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endParaRPr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2C9D3412-AB4A-4E20-9A79-B2C80D198B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8288" y="3154680"/>
              <a:ext cx="777240" cy="606425"/>
            </a:xfrm>
            <a:prstGeom prst="rect">
              <a:avLst/>
            </a:prstGeom>
          </p:spPr>
        </p:pic>
        <p:sp useBgFill="1">
          <p:nvSpPr>
            <p:cNvPr id="27" name="Rounded Rectangle 22">
              <a:extLst>
                <a:ext uri="{FF2B5EF4-FFF2-40B4-BE49-F238E27FC236}">
                  <a16:creationId xmlns:a16="http://schemas.microsoft.com/office/drawing/2014/main" id="{A1D7D010-E182-46E6-9264-B39552853F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14377" y="3128956"/>
              <a:ext cx="45720" cy="658368"/>
            </a:xfrm>
            <a:prstGeom prst="roundRect">
              <a:avLst>
                <a:gd name="adj" fmla="val 50000"/>
              </a:avLst>
            </a:prstGeom>
            <a:ln w="9525">
              <a:noFill/>
            </a:ln>
            <a:effectLst>
              <a:innerShdw blurRad="114300">
                <a:prstClr val="black">
                  <a:alpha val="86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endParaRP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F4783A7B-2E08-42E4-87EC-EE59B873DF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flipH="1">
              <a:off x="11439144" y="3154680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DDECA2D-C7E8-4FEA-9C14-2E4E91294605}"/>
              </a:ext>
            </a:extLst>
          </p:cNvPr>
          <p:cNvSpPr txBox="1"/>
          <p:nvPr/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</a:pPr>
            <a:r>
              <a:rPr lang="en-US" b="1" dirty="0"/>
              <a:t>  </a:t>
            </a:r>
            <a:r>
              <a:rPr lang="en-US" sz="2400" b="1" dirty="0"/>
              <a:t> </a:t>
            </a:r>
            <a:r>
              <a:rPr lang="en-US" sz="2400" b="1" i="1"/>
              <a:t>Моя школа не нова, їй вже більше двадцяти п’яти років. Це триповерхова світло-сіра будівля у формі прямокутника. Молодші класи розміщені на першому та другому поверсі, а старшокласники вчаться на другому та третьому.</a:t>
            </a:r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</a:pPr>
            <a:r>
              <a:rPr lang="en-US" sz="2400" b="1" i="1"/>
              <a:t>     Класні кімнати в моїй школі просторі та світлі, з великими вікнами та зручними партами. Стіни їх прикрашені квітами, вишитими рушниками, таблицями, портретами видатних учених.</a:t>
            </a:r>
          </a:p>
        </p:txBody>
      </p:sp>
    </p:spTree>
    <p:extLst>
      <p:ext uri="{BB962C8B-B14F-4D97-AF65-F5344CB8AC3E}">
        <p14:creationId xmlns:p14="http://schemas.microsoft.com/office/powerpoint/2010/main" val="37609923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3" descr="Изображение выглядит как трава, спорт, танцор, несколько&#10;&#10;Автоматически созданное описание">
            <a:extLst>
              <a:ext uri="{FF2B5EF4-FFF2-40B4-BE49-F238E27FC236}">
                <a16:creationId xmlns:a16="http://schemas.microsoft.com/office/drawing/2014/main" id="{1544A104-0C37-4B2E-B175-B08BD530FF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494" y="2413060"/>
            <a:ext cx="6883878" cy="387218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62F80AE-D1AD-4129-9D0A-62919BD50E7F}"/>
              </a:ext>
            </a:extLst>
          </p:cNvPr>
          <p:cNvSpPr txBox="1"/>
          <p:nvPr/>
        </p:nvSpPr>
        <p:spPr>
          <a:xfrm>
            <a:off x="813759" y="756249"/>
            <a:ext cx="7717765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2000" b="1" i="1" dirty="0">
              <a:solidFill>
                <a:srgbClr val="0070C0"/>
              </a:solidFill>
              <a:latin typeface="Open Sans"/>
              <a:ea typeface="Open Sans"/>
              <a:cs typeface="Open Sans"/>
            </a:endParaRP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67A28800-B788-4B6A-A45F-77A7A08975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176" y="953378"/>
            <a:ext cx="10693874" cy="1332621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l"/>
            <a:r>
              <a:rPr lang="en-US" sz="2000" b="1" i="1">
                <a:solidFill>
                  <a:srgbClr val="0070C0"/>
                </a:solidFill>
                <a:ea typeface="+mj-lt"/>
                <a:cs typeface="+mj-lt"/>
              </a:rPr>
              <a:t>Споруда висока триповерхова. У школі просторі класи. Багато цікавого можна побачити у біологічному, хімічному та фізичному кабінетах.  На першому поверсі є великий спортзал. Там часто проводяться спортивні змагання. Учні нашої школи приймають у них активну участь.    Учительська знаходиться на другому поверсі. Там також є шкільна бібліотека. Її часто відвідують учні. На третьому поверсі знаходиться їдальня та актовий зал. На сцені часто виступають талановиті учні нашої школи з концертами та конкурсами.</a:t>
            </a:r>
            <a:endParaRPr lang="ru-RU" sz="2000">
              <a:ea typeface="+mj-lt"/>
              <a:cs typeface="+mj-lt"/>
            </a:endParaRPr>
          </a:p>
          <a:p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33372977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3E8C8A2-D2DA-42F8-84AA-AC5AB4251D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A5D1FE1-4883-49B4-AD3E-D0A3F8DCE1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F829EAE-7CB1-410F-BAF1-55BD6DC249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4EA5F8CE-974F-4443-AB3C-4799C33230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94075D0C-1739-4729-A5C8-5C5707A942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DFD28A6-39F3-425F-8050-E5BF1B4523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FDF8837B-BAE2-489A-8F93-69216307D5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Рисунок 3" descr="Изображение выглядит как трава, внешний, спорт, спортивная игра&#10;&#10;Автоматически созданное описание">
            <a:extLst>
              <a:ext uri="{FF2B5EF4-FFF2-40B4-BE49-F238E27FC236}">
                <a16:creationId xmlns:a16="http://schemas.microsoft.com/office/drawing/2014/main" id="{394C2B68-D964-447F-A66F-1925267F224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50000"/>
          </a:blip>
          <a:srcRect r="888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C6B8746-9A4D-4CF6-9BD3-E193F44C8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398" y="1871131"/>
            <a:ext cx="6815669" cy="1515533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400">
                <a:solidFill>
                  <a:srgbClr val="FFFFFF"/>
                </a:solidFill>
              </a:rPr>
              <a:t>У моїй школі досить затишно та є все необхідне для навчання й спорту.</a:t>
            </a:r>
            <a:br>
              <a:rPr lang="en-US" sz="3400">
                <a:solidFill>
                  <a:srgbClr val="FFFFFF"/>
                </a:solidFill>
              </a:rPr>
            </a:br>
            <a:r>
              <a:rPr lang="en-US" sz="3400">
                <a:solidFill>
                  <a:srgbClr val="FFFFFF"/>
                </a:solidFill>
              </a:rPr>
              <a:t> Мені подобається моя школа!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48BEE9B-A2F4-4BF3-9EAD-16E1A7FC2D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699932" y="3510608"/>
            <a:ext cx="5120640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79780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Широкоэкранный</PresentationFormat>
  <Paragraphs>0</Paragraphs>
  <Slides>10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1" baseType="lpstr">
      <vt:lpstr>Organic</vt:lpstr>
      <vt:lpstr>Моя школа- найкраща!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Споруда висока триповерхова. У школі просторі класи. Багато цікавого можна побачити у біологічному, хімічному та фізичному кабінетах.  На першому поверсі є великий спортзал. Там часто проводяться спортивні змагання. Учні нашої школи приймають у них активну участь.    Учительська знаходиться на другому поверсі. Там також є шкільна бібліотека. Її часто відвідують учні. На третьому поверсі знаходиться їдальня та актовий зал. На сцені часто виступають талановиті учні нашої школи з концертами та конкурсами. </vt:lpstr>
      <vt:lpstr>У моїй школі досить затишно та є все необхідне для навчання й спорту.  Мені подобається моя школа!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/>
  <cp:lastModifiedBy/>
  <cp:revision>348</cp:revision>
  <dcterms:created xsi:type="dcterms:W3CDTF">2012-07-30T23:42:41Z</dcterms:created>
  <dcterms:modified xsi:type="dcterms:W3CDTF">2021-11-16T20:57:56Z</dcterms:modified>
</cp:coreProperties>
</file>